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6858000" cx="12192000"/>
  <p:notesSz cx="6858000" cy="9144000"/>
  <p:embeddedFontLst>
    <p:embeddedFont>
      <p:font typeface="Urbanist SemiBold"/>
      <p:regular r:id="rId19"/>
      <p:bold r:id="rId20"/>
      <p:italic r:id="rId21"/>
      <p:boldItalic r:id="rId22"/>
    </p:embeddedFont>
    <p:embeddedFont>
      <p:font typeface="Urbanist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2F3FF3E-CAE1-46DD-99DC-56BAD216A700}">
  <a:tblStyle styleId="{72F3FF3E-CAE1-46DD-99DC-56BAD216A70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rbanistSemiBold-bold.fntdata"/><Relationship Id="rId22" Type="http://schemas.openxmlformats.org/officeDocument/2006/relationships/font" Target="fonts/UrbanistSemiBold-boldItalic.fntdata"/><Relationship Id="rId21" Type="http://schemas.openxmlformats.org/officeDocument/2006/relationships/font" Target="fonts/UrbanistSemiBold-italic.fntdata"/><Relationship Id="rId24" Type="http://schemas.openxmlformats.org/officeDocument/2006/relationships/font" Target="fonts/Urbanist-bold.fntdata"/><Relationship Id="rId23" Type="http://schemas.openxmlformats.org/officeDocument/2006/relationships/font" Target="fonts/Urbanist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Urbanist-boldItalic.fntdata"/><Relationship Id="rId25" Type="http://schemas.openxmlformats.org/officeDocument/2006/relationships/font" Target="fonts/Urbanist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UrbanistSemiBold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22.png"/><Relationship Id="rId9" Type="http://schemas.openxmlformats.org/officeDocument/2006/relationships/image" Target="../media/image31.png"/><Relationship Id="rId5" Type="http://schemas.openxmlformats.org/officeDocument/2006/relationships/image" Target="../media/image21.png"/><Relationship Id="rId6" Type="http://schemas.openxmlformats.org/officeDocument/2006/relationships/image" Target="../media/image19.png"/><Relationship Id="rId7" Type="http://schemas.openxmlformats.org/officeDocument/2006/relationships/image" Target="../media/image26.png"/><Relationship Id="rId8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Relationship Id="rId4" Type="http://schemas.openxmlformats.org/officeDocument/2006/relationships/image" Target="../media/image27.png"/><Relationship Id="rId5" Type="http://schemas.openxmlformats.org/officeDocument/2006/relationships/image" Target="../media/image29.png"/><Relationship Id="rId6" Type="http://schemas.openxmlformats.org/officeDocument/2006/relationships/image" Target="../media/image20.png"/><Relationship Id="rId7" Type="http://schemas.openxmlformats.org/officeDocument/2006/relationships/image" Target="../media/image32.png"/><Relationship Id="rId8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7.png"/><Relationship Id="rId11" Type="http://schemas.openxmlformats.org/officeDocument/2006/relationships/image" Target="../media/image24.png"/><Relationship Id="rId10" Type="http://schemas.openxmlformats.org/officeDocument/2006/relationships/image" Target="../media/image8.png"/><Relationship Id="rId12" Type="http://schemas.openxmlformats.org/officeDocument/2006/relationships/image" Target="../media/image4.png"/><Relationship Id="rId9" Type="http://schemas.openxmlformats.org/officeDocument/2006/relationships/image" Target="../media/image12.png"/><Relationship Id="rId5" Type="http://schemas.openxmlformats.org/officeDocument/2006/relationships/image" Target="../media/image3.png"/><Relationship Id="rId6" Type="http://schemas.openxmlformats.org/officeDocument/2006/relationships/image" Target="../media/image2.png"/><Relationship Id="rId7" Type="http://schemas.openxmlformats.org/officeDocument/2006/relationships/image" Target="../media/image11.png"/><Relationship Id="rId8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28.png"/><Relationship Id="rId5" Type="http://schemas.openxmlformats.org/officeDocument/2006/relationships/image" Target="../media/image18.png"/><Relationship Id="rId6" Type="http://schemas.openxmlformats.org/officeDocument/2006/relationships/image" Target="../media/image17.png"/><Relationship Id="rId7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571500" y="1933575"/>
            <a:ext cx="11601450" cy="1885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Administrace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6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Windows 11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71500" y="4010025"/>
            <a:ext cx="85725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Průvodce praktickými cvičeními pro uživatele a správce. Zvládněte systém od základů po nástroje pro pokročilé.</a:t>
            </a:r>
            <a:endParaRPr b="0" i="0" sz="2400" u="none" cap="none" strike="noStrike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94A3B8"/>
                </a:solidFill>
                <a:latin typeface="Urbanist"/>
                <a:ea typeface="Urbanist"/>
                <a:cs typeface="Urbanist"/>
                <a:sym typeface="Urbanist"/>
              </a:rPr>
              <a:t>Ing. Jiří Šilhán</a:t>
            </a:r>
            <a:endParaRPr sz="2400">
              <a:solidFill>
                <a:srgbClr val="94A3B8"/>
              </a:solidFill>
              <a:latin typeface="Urbanist"/>
              <a:ea typeface="Urbanist"/>
              <a:cs typeface="Urbanist"/>
              <a:sym typeface="Urbanis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2" name="Google Shape;20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3" name="Google Shape;20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752600"/>
            <a:ext cx="3492549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1752600"/>
            <a:ext cx="3492549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5" name="Google Shape;205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1752600"/>
            <a:ext cx="3492549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2"/>
          <p:cNvSpPr txBox="1"/>
          <p:nvPr/>
        </p:nvSpPr>
        <p:spPr>
          <a:xfrm>
            <a:off x="571500" y="4324350"/>
            <a:ext cx="3667177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Oprávnění Hardwaru</a:t>
            </a:r>
            <a:endParaRPr/>
          </a:p>
        </p:txBody>
      </p:sp>
      <p:sp>
        <p:nvSpPr>
          <p:cNvPr id="207" name="Google Shape;207;p22"/>
          <p:cNvSpPr txBox="1"/>
          <p:nvPr/>
        </p:nvSpPr>
        <p:spPr>
          <a:xfrm>
            <a:off x="571500" y="4914900"/>
            <a:ext cx="3492549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Ve cvičení jsme zablokovali přístup konkrétních her a aplikací k vaší kameře a mikrofonu. Základ bezpečného PC.</a:t>
            </a:r>
            <a:endParaRPr/>
          </a:p>
        </p:txBody>
      </p:sp>
      <p:sp>
        <p:nvSpPr>
          <p:cNvPr id="208" name="Google Shape;208;p22"/>
          <p:cNvSpPr txBox="1"/>
          <p:nvPr/>
        </p:nvSpPr>
        <p:spPr>
          <a:xfrm>
            <a:off x="4349799" y="4324350"/>
            <a:ext cx="3667177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Omezení Telemetrie</a:t>
            </a:r>
            <a:endParaRPr/>
          </a:p>
        </p:txBody>
      </p:sp>
      <p:sp>
        <p:nvSpPr>
          <p:cNvPr id="209" name="Google Shape;209;p22"/>
          <p:cNvSpPr txBox="1"/>
          <p:nvPr/>
        </p:nvSpPr>
        <p:spPr>
          <a:xfrm>
            <a:off x="4349799" y="4914900"/>
            <a:ext cx="3492549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Vypnutí nepovinných diagnostických dat snižuje množství informací o vašem chování, které se odesílají do Microsoftu.</a:t>
            </a:r>
            <a:endParaRPr/>
          </a:p>
        </p:txBody>
      </p:sp>
      <p:sp>
        <p:nvSpPr>
          <p:cNvPr id="210" name="Google Shape;210;p22"/>
          <p:cNvSpPr txBox="1"/>
          <p:nvPr/>
        </p:nvSpPr>
        <p:spPr>
          <a:xfrm>
            <a:off x="8128099" y="4324350"/>
            <a:ext cx="3667177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Digitální stopa</a:t>
            </a:r>
            <a:endParaRPr/>
          </a:p>
        </p:txBody>
      </p:sp>
      <p:sp>
        <p:nvSpPr>
          <p:cNvPr id="211" name="Google Shape;211;p22"/>
          <p:cNvSpPr txBox="1"/>
          <p:nvPr/>
        </p:nvSpPr>
        <p:spPr>
          <a:xfrm>
            <a:off x="8128099" y="4914900"/>
            <a:ext cx="3492549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Správa těchto oprávnění zajišťuje, že počítač a jeho senzory slouží vám, nikoliv analytickým agenturám třetích stran.</a:t>
            </a:r>
            <a:endParaRPr/>
          </a:p>
        </p:txBody>
      </p:sp>
      <p:pic>
        <p:nvPicPr>
          <p:cNvPr descr="image.png" id="212" name="Google Shape;212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1025" y="1762125"/>
            <a:ext cx="3473499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3" name="Google Shape;213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359324" y="1762125"/>
            <a:ext cx="3473499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4" name="Google Shape;214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37624" y="1762125"/>
            <a:ext cx="3473499" cy="236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9. Ochrana </a:t>
            </a:r>
            <a:r>
              <a:rPr b="0" i="0" lang="en-US" sz="3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soukromí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20" name="Google Shape;22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3"/>
          <p:cNvSpPr/>
          <p:nvPr/>
        </p:nvSpPr>
        <p:spPr>
          <a:xfrm>
            <a:off x="571500" y="1604962"/>
            <a:ext cx="11049000" cy="4505325"/>
          </a:xfrm>
          <a:prstGeom prst="roundRect">
            <a:avLst>
              <a:gd fmla="val 0" name="adj"/>
            </a:avLst>
          </a:prstGeom>
          <a:solidFill>
            <a:srgbClr val="1E293B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2" name="Google Shape;222;p23"/>
          <p:cNvGraphicFramePr/>
          <p:nvPr/>
        </p:nvGraphicFramePr>
        <p:xfrm>
          <a:off x="571500" y="160496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{72F3FF3E-CAE1-46DD-99DC-56BAD216A700}</a:tableStyleId>
              </a:tblPr>
              <a:tblGrid>
                <a:gridCol w="2070050"/>
                <a:gridCol w="2600775"/>
                <a:gridCol w="6378175"/>
              </a:tblGrid>
              <a:tr h="750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chemeClr val="dk1"/>
                          </a:solidFill>
                          <a:latin typeface="Urbanist SemiBold"/>
                          <a:ea typeface="Urbanist SemiBold"/>
                          <a:cs typeface="Urbanist SemiBold"/>
                          <a:sym typeface="Urbanist SemiBold"/>
                        </a:rPr>
                        <a:t>Klávesová Zkratka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BD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chemeClr val="dk1"/>
                          </a:solidFill>
                          <a:latin typeface="Urbanist SemiBold"/>
                          <a:ea typeface="Urbanist SemiBold"/>
                          <a:cs typeface="Urbanist SemiBold"/>
                          <a:sym typeface="Urbanist SemiBold"/>
                        </a:rPr>
                        <a:t>Nástroj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BDF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650" u="none" cap="none" strike="noStrike">
                          <a:solidFill>
                            <a:schemeClr val="dk1"/>
                          </a:solidFill>
                          <a:latin typeface="Urbanist SemiBold"/>
                          <a:ea typeface="Urbanist SemiBold"/>
                          <a:cs typeface="Urbanist SemiBold"/>
                          <a:sym typeface="Urbanist SemiBold"/>
                        </a:rPr>
                        <a:t>Vysvětlení funkce (ze cvičení)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38BDF8"/>
                    </a:solidFill>
                  </a:tcPr>
                </a:tc>
              </a:tr>
              <a:tr h="750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Win + X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Rychlý odkaz (Admin menu)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Okamžitý přístup do Správy disků, Správce zařízení či Terminálu bez hledání.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Win + V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Historie schránky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Zobrazení panelu s pamětí všech zkopírovaných textů a obrázků.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Win + Shift + 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Nástroj Výstřižky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Zmrazení obrazovky pro vyříznutí konkrétního obdélníku. Nahrazuje PrintScreen.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8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Win + 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Průzkumník souborů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Nejrychlejší cesta ke správě vašich adresářů a ZIP archivů.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509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ping [adresa]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Síťový test (Terminál)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latin typeface="Urbanist"/>
                          <a:ea typeface="Urbanist"/>
                          <a:cs typeface="Urbanist"/>
                          <a:sym typeface="Urbanist"/>
                        </a:rPr>
                        <a:t>Příkaz posílající pakety k ověření, zda vaše lokální síť i internet fungují.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23" name="Google Shape;223;p23"/>
          <p:cNvSpPr/>
          <p:nvPr/>
        </p:nvSpPr>
        <p:spPr>
          <a:xfrm>
            <a:off x="571500" y="2533650"/>
            <a:ext cx="20700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3"/>
          <p:cNvSpPr/>
          <p:nvPr/>
        </p:nvSpPr>
        <p:spPr>
          <a:xfrm>
            <a:off x="2641550" y="2533650"/>
            <a:ext cx="2600771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3"/>
          <p:cNvSpPr/>
          <p:nvPr/>
        </p:nvSpPr>
        <p:spPr>
          <a:xfrm>
            <a:off x="5242321" y="2533650"/>
            <a:ext cx="63781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3"/>
          <p:cNvSpPr/>
          <p:nvPr/>
        </p:nvSpPr>
        <p:spPr>
          <a:xfrm>
            <a:off x="571500" y="3419475"/>
            <a:ext cx="20700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3"/>
          <p:cNvSpPr/>
          <p:nvPr/>
        </p:nvSpPr>
        <p:spPr>
          <a:xfrm>
            <a:off x="2641550" y="3419475"/>
            <a:ext cx="2600771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3"/>
          <p:cNvSpPr/>
          <p:nvPr/>
        </p:nvSpPr>
        <p:spPr>
          <a:xfrm>
            <a:off x="5242321" y="3419475"/>
            <a:ext cx="63781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3"/>
          <p:cNvSpPr/>
          <p:nvPr/>
        </p:nvSpPr>
        <p:spPr>
          <a:xfrm>
            <a:off x="571500" y="4019550"/>
            <a:ext cx="20700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3"/>
          <p:cNvSpPr/>
          <p:nvPr/>
        </p:nvSpPr>
        <p:spPr>
          <a:xfrm>
            <a:off x="2641550" y="4019550"/>
            <a:ext cx="2600771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3"/>
          <p:cNvSpPr/>
          <p:nvPr/>
        </p:nvSpPr>
        <p:spPr>
          <a:xfrm>
            <a:off x="5242321" y="4019550"/>
            <a:ext cx="63781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3"/>
          <p:cNvSpPr/>
          <p:nvPr/>
        </p:nvSpPr>
        <p:spPr>
          <a:xfrm>
            <a:off x="571500" y="4905375"/>
            <a:ext cx="20700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3"/>
          <p:cNvSpPr/>
          <p:nvPr/>
        </p:nvSpPr>
        <p:spPr>
          <a:xfrm>
            <a:off x="2641550" y="4905375"/>
            <a:ext cx="2600771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3"/>
          <p:cNvSpPr/>
          <p:nvPr/>
        </p:nvSpPr>
        <p:spPr>
          <a:xfrm>
            <a:off x="5242321" y="4905375"/>
            <a:ext cx="63781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3"/>
          <p:cNvSpPr/>
          <p:nvPr/>
        </p:nvSpPr>
        <p:spPr>
          <a:xfrm>
            <a:off x="571500" y="5505450"/>
            <a:ext cx="2070050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3"/>
          <p:cNvSpPr/>
          <p:nvPr/>
        </p:nvSpPr>
        <p:spPr>
          <a:xfrm>
            <a:off x="2641550" y="5505450"/>
            <a:ext cx="2600771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3"/>
          <p:cNvSpPr/>
          <p:nvPr/>
        </p:nvSpPr>
        <p:spPr>
          <a:xfrm>
            <a:off x="5242321" y="5505450"/>
            <a:ext cx="6378178" cy="9525"/>
          </a:xfrm>
          <a:prstGeom prst="rect">
            <a:avLst/>
          </a:prstGeom>
          <a:solidFill>
            <a:srgbClr val="33415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38" name="Google Shape;23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0100" y="2843212"/>
            <a:ext cx="77152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39" name="Google Shape;23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0100" y="3586162"/>
            <a:ext cx="77152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0" name="Google Shape;240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00100" y="4329112"/>
            <a:ext cx="145732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1" name="Google Shape;241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0100" y="5072062"/>
            <a:ext cx="771525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42" name="Google Shape;242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00100" y="5672137"/>
            <a:ext cx="128587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3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10. Zkratky pro </a:t>
            </a:r>
            <a:r>
              <a:rPr b="0" i="0" lang="en-US" sz="3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Power Users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48" name="Google Shape;24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4"/>
          <p:cNvSpPr txBox="1"/>
          <p:nvPr/>
        </p:nvSpPr>
        <p:spPr>
          <a:xfrm>
            <a:off x="295275" y="571500"/>
            <a:ext cx="11601450" cy="1038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Dotazy?</a:t>
            </a:r>
            <a:endParaRPr/>
          </a:p>
        </p:txBody>
      </p:sp>
      <p:sp>
        <p:nvSpPr>
          <p:cNvPr id="250" name="Google Shape;250;p24"/>
          <p:cNvSpPr txBox="1"/>
          <p:nvPr/>
        </p:nvSpPr>
        <p:spPr>
          <a:xfrm>
            <a:off x="571500" y="1895475"/>
            <a:ext cx="110490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Prošli jsme společně základy i pokročilou administraci. 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25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Nyní je prostor pro řešení vašich konkrétních potíží.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 txBox="1"/>
          <p:nvPr/>
        </p:nvSpPr>
        <p:spPr>
          <a:xfrm>
            <a:off x="1790461" y="2528887"/>
            <a:ext cx="8611076" cy="809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2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1. Základy práce se soubory</a:t>
            </a:r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2286000" y="3529012"/>
            <a:ext cx="76200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Naučte se odkrýt skrytá tajemství systému a efektivně organizovat svá data pomocí Průzkumníka souborů.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9" name="Google Shape;9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85987"/>
            <a:ext cx="3492549" cy="3343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" name="Google Shape;10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185987"/>
            <a:ext cx="3492549" cy="3343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185987"/>
            <a:ext cx="3492549" cy="3343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48126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866775" y="3243262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Místní účty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866775" y="3900487"/>
            <a:ext cx="29019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Ve cvičení jsme oddělili profil vytvořením lokálního účtu bez nutnosti Microsoft e-mailu. Ideální pro bezpečné sdílení PC.</a:t>
            </a:r>
            <a:endParaRPr/>
          </a:p>
        </p:txBody>
      </p:sp>
      <p:pic>
        <p:nvPicPr>
          <p:cNvPr descr="image.png" id="105" name="Google Shape;105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45074" y="248126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4645074" y="3243262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Napájení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4645074" y="3900487"/>
            <a:ext cx="29019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Optimalizovali jsme spotřebu nastavením prodlevy vypnutí obrazovky na 30 minut a režimu spánku na 1 hodinu.</a:t>
            </a:r>
            <a:endParaRPr/>
          </a:p>
        </p:txBody>
      </p:sp>
      <p:pic>
        <p:nvPicPr>
          <p:cNvPr descr="image.png" id="108" name="Google Shape;108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23374" y="2481262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/>
        </p:nvSpPr>
        <p:spPr>
          <a:xfrm>
            <a:off x="8423374" y="3243262"/>
            <a:ext cx="304709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Windows Update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8423374" y="3900487"/>
            <a:ext cx="29019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Definováním "Doby aktivního používání" jsme zamezili nechtěným a náhlým restartům systému během vaší práce.</a:t>
            </a:r>
            <a:endParaRPr/>
          </a:p>
        </p:txBody>
      </p:sp>
      <p:pic>
        <p:nvPicPr>
          <p:cNvPr descr="image.png" id="111" name="Google Shape;111;p1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28700" y="2624137"/>
            <a:ext cx="2476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2" name="Google Shape;112;p1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806999" y="2624137"/>
            <a:ext cx="24765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3" name="Google Shape;113;p1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566249" y="2624137"/>
            <a:ext cx="285750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5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2. Správa </a:t>
            </a:r>
            <a:r>
              <a:rPr b="0" i="0" lang="en-US" sz="3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systému a účtů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9" name="Google Shape;11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0" name="Google Shape;120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952625"/>
            <a:ext cx="528637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571500" y="2400300"/>
            <a:ext cx="528637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Správná organizace softwaru je klíčem k rychlému a bezpečnému běhu počítače.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809625" y="3162300"/>
            <a:ext cx="50482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Aplikace po spuštění: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Přes Správce úloh zakazujeme aplikace, které zbytečně zpomalují start systému.</a:t>
            </a:r>
            <a:endParaRPr/>
          </a:p>
        </p:txBody>
      </p:sp>
      <p:sp>
        <p:nvSpPr>
          <p:cNvPr id="123" name="Google Shape;123;p16"/>
          <p:cNvSpPr txBox="1"/>
          <p:nvPr/>
        </p:nvSpPr>
        <p:spPr>
          <a:xfrm>
            <a:off x="809625" y="3848100"/>
            <a:ext cx="50482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Výchozí prohlížeč: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Ukázali jsme si, jak trvale změnit hlavní aplikaci pro otevírání odkazů (např. z Edge na Chrome).</a:t>
            </a:r>
            <a:endParaRPr/>
          </a:p>
        </p:txBody>
      </p:sp>
      <p:sp>
        <p:nvSpPr>
          <p:cNvPr id="124" name="Google Shape;124;p16"/>
          <p:cNvSpPr txBox="1"/>
          <p:nvPr/>
        </p:nvSpPr>
        <p:spPr>
          <a:xfrm>
            <a:off x="809625" y="4533900"/>
            <a:ext cx="504825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Čistá odinstalace: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Aplikace se nikdy nemažou pouhým odstraněním složky. Používáme vždy oficiální uninstaler v Nastavení.</a:t>
            </a:r>
            <a:endParaRPr/>
          </a:p>
        </p:txBody>
      </p:sp>
      <p:pic>
        <p:nvPicPr>
          <p:cNvPr descr="image.png" id="125" name="Google Shape;12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43650" y="1962150"/>
            <a:ext cx="5267325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/>
          <p:nvPr/>
        </p:nvSpPr>
        <p:spPr>
          <a:xfrm>
            <a:off x="571500" y="3181350"/>
            <a:ext cx="95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■</a:t>
            </a:r>
            <a:endParaRPr/>
          </a:p>
        </p:txBody>
      </p:sp>
      <p:sp>
        <p:nvSpPr>
          <p:cNvPr id="127" name="Google Shape;127;p16"/>
          <p:cNvSpPr txBox="1"/>
          <p:nvPr/>
        </p:nvSpPr>
        <p:spPr>
          <a:xfrm>
            <a:off x="571500" y="3867150"/>
            <a:ext cx="95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■</a:t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571500" y="4552950"/>
            <a:ext cx="95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■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3. Softwarová </a:t>
            </a:r>
            <a:r>
              <a:rPr b="0" i="0" lang="en-US" sz="3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výbava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4" name="Google Shape;13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400300"/>
            <a:ext cx="5286375" cy="2914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6" name="Google Shape;13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2400300"/>
            <a:ext cx="5286375" cy="29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 txBox="1"/>
          <p:nvPr/>
        </p:nvSpPr>
        <p:spPr>
          <a:xfrm>
            <a:off x="962025" y="2790825"/>
            <a:ext cx="4730591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Osobní rozhraní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962025" y="3305175"/>
            <a:ext cx="4505325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Přepnutím systému do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Tmavého režimu (Dark Mode)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zásadně snižujeme únavu očí v noci a šetříme baterii na OLED displejích. Také jsme si ukázali, jak vyhovět svalové paměti a zarovnat ikony na hlavním panelu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tradičně doleva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místo na střed.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6724650" y="2790825"/>
            <a:ext cx="4730591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Windows Defender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6724650" y="3305175"/>
            <a:ext cx="4505325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Už dávno není potřeba platit za drahé antiviry. V integrovaném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Zabezpečení Windows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jsme spustili rychlou kontrolu. Tento vestavěný štít nepřetržitě analyzuje hrozby na pozadí, aniž by neúměrně zatěžoval procesor.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4. Přizpůsobení a </a:t>
            </a:r>
            <a:r>
              <a:rPr b="0" i="0" lang="en-US" sz="3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Bezpečnost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6" name="Google Shape;14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/>
          <p:nvPr/>
        </p:nvSpPr>
        <p:spPr>
          <a:xfrm>
            <a:off x="571500" y="571500"/>
            <a:ext cx="5550693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5. Multitasking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3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a Efektivita</a:t>
            </a:r>
            <a:endParaRPr/>
          </a:p>
        </p:txBody>
      </p:sp>
      <p:pic>
        <p:nvPicPr>
          <p:cNvPr descr="image.png" id="148" name="Google Shape;148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0"/>
            <a:ext cx="58578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8"/>
          <p:cNvSpPr txBox="1"/>
          <p:nvPr/>
        </p:nvSpPr>
        <p:spPr>
          <a:xfrm>
            <a:off x="571500" y="2133600"/>
            <a:ext cx="5286375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Pracujte s okny jako profesionál. Naučili jsme se dvě moderní techniky zrychlující organizaci plochy.</a:t>
            </a:r>
            <a:endParaRPr/>
          </a:p>
        </p:txBody>
      </p:sp>
      <p:sp>
        <p:nvSpPr>
          <p:cNvPr id="150" name="Google Shape;150;p18"/>
          <p:cNvSpPr txBox="1"/>
          <p:nvPr/>
        </p:nvSpPr>
        <p:spPr>
          <a:xfrm>
            <a:off x="571500" y="3105150"/>
            <a:ext cx="133016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Snap Layouts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571500" y="3695700"/>
            <a:ext cx="528637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Stačí najet na ikonu maximalizace a Windows vám nabídne geometricky přesné rozvržení pro poskládání 2 až 4 oken vedle sebe.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571500" y="4743450"/>
            <a:ext cx="1530191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Virtuální plochy</a:t>
            </a:r>
            <a:endParaRPr/>
          </a:p>
        </p:txBody>
      </p:sp>
      <p:sp>
        <p:nvSpPr>
          <p:cNvPr id="153" name="Google Shape;153;p18"/>
          <p:cNvSpPr txBox="1"/>
          <p:nvPr/>
        </p:nvSpPr>
        <p:spPr>
          <a:xfrm>
            <a:off x="571500" y="5334000"/>
            <a:ext cx="528637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Vytvoření zcela čistého virtuálního monitoru stiskem kláves Win + Tab oddělí vaši práci od odpočinkových aplikací.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8" name="Google Shape;15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9"/>
          <p:cNvSpPr txBox="1"/>
          <p:nvPr/>
        </p:nvSpPr>
        <p:spPr>
          <a:xfrm>
            <a:off x="571500" y="2990850"/>
            <a:ext cx="5286375" cy="1238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7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IPv4</a:t>
            </a:r>
            <a:endParaRPr/>
          </a:p>
        </p:txBody>
      </p:sp>
      <p:sp>
        <p:nvSpPr>
          <p:cNvPr id="160" name="Google Shape;160;p19"/>
          <p:cNvSpPr txBox="1"/>
          <p:nvPr/>
        </p:nvSpPr>
        <p:spPr>
          <a:xfrm>
            <a:off x="571500" y="4324350"/>
            <a:ext cx="5286375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Lokální síťová adresa</a:t>
            </a:r>
            <a:endParaRPr/>
          </a:p>
        </p:txBody>
      </p:sp>
      <p:sp>
        <p:nvSpPr>
          <p:cNvPr id="161" name="Google Shape;161;p19"/>
          <p:cNvSpPr txBox="1"/>
          <p:nvPr/>
        </p:nvSpPr>
        <p:spPr>
          <a:xfrm>
            <a:off x="6334125" y="2695575"/>
            <a:ext cx="5550693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Klíč k síťové bezpečnosti</a:t>
            </a:r>
            <a:endParaRPr/>
          </a:p>
        </p:txBody>
      </p:sp>
      <p:sp>
        <p:nvSpPr>
          <p:cNvPr id="162" name="Google Shape;162;p19"/>
          <p:cNvSpPr txBox="1"/>
          <p:nvPr/>
        </p:nvSpPr>
        <p:spPr>
          <a:xfrm>
            <a:off x="6334125" y="3209925"/>
            <a:ext cx="5286375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 úkolech jsme zjišťovali přidělenou lokální IP adresu v Nastavení. Její znalost je kritická pro diagnostiku připojení.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6334125" y="3971925"/>
            <a:ext cx="5286375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Následně jsme kontrolovali typ sítě. Použití profilu </a:t>
            </a: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Veřejná síť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(Public) v kavárně či hotelu zabrání okolním neznámým zařízením, aby viděla a přistupovala k vašemu notebooku.</a:t>
            </a:r>
            <a:endParaRPr/>
          </a:p>
        </p:txBody>
      </p:sp>
      <p:sp>
        <p:nvSpPr>
          <p:cNvPr id="164" name="Google Shape;164;p19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6. Sítě a </a:t>
            </a:r>
            <a:r>
              <a:rPr b="0" i="0" lang="en-US" sz="3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Internet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69" name="Google Shape;169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0" name="Google Shape;17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812" y="2190750"/>
            <a:ext cx="3333750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1" name="Google Shape;17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34125" y="4475857"/>
            <a:ext cx="5286375" cy="87808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0"/>
          <p:cNvSpPr txBox="1"/>
          <p:nvPr/>
        </p:nvSpPr>
        <p:spPr>
          <a:xfrm>
            <a:off x="6334125" y="2551807"/>
            <a:ext cx="5286375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Odhalili jsme největší "Skryté klenoty" moderních Windows:</a:t>
            </a:r>
            <a:endParaRPr/>
          </a:p>
        </p:txBody>
      </p:sp>
      <p:pic>
        <p:nvPicPr>
          <p:cNvPr descr="image.png" id="173" name="Google Shape;17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85912" y="2228850"/>
            <a:ext cx="3257550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 txBox="1"/>
          <p:nvPr/>
        </p:nvSpPr>
        <p:spPr>
          <a:xfrm>
            <a:off x="6572250" y="3028057"/>
            <a:ext cx="50482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Historie schránky: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Pamatuje si desítky naposledy zkopírovaných textů i obrázků. Vyvolává se klávesou </a:t>
            </a:r>
            <a:r>
              <a:rPr b="0" i="1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Win + V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.</a:t>
            </a:r>
            <a:endParaRPr/>
          </a:p>
        </p:txBody>
      </p:sp>
      <p:sp>
        <p:nvSpPr>
          <p:cNvPr id="175" name="Google Shape;175;p20"/>
          <p:cNvSpPr txBox="1"/>
          <p:nvPr/>
        </p:nvSpPr>
        <p:spPr>
          <a:xfrm>
            <a:off x="6572250" y="3713857"/>
            <a:ext cx="50482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Nástroj Výstřižky: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Rychlé vyříznutí pouhé části obrazovky rovnou do schránky (bez nutnosti ukládat celý monitor).</a:t>
            </a:r>
            <a:endParaRPr/>
          </a:p>
        </p:txBody>
      </p:sp>
      <p:pic>
        <p:nvPicPr>
          <p:cNvPr descr="image.png" id="176" name="Google Shape;17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486525" y="4628257"/>
            <a:ext cx="4981575" cy="57328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0"/>
          <p:cNvSpPr txBox="1"/>
          <p:nvPr/>
        </p:nvSpPr>
        <p:spPr>
          <a:xfrm>
            <a:off x="6334125" y="3047107"/>
            <a:ext cx="95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■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6334125" y="3732907"/>
            <a:ext cx="952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■</a:t>
            </a:r>
            <a:endParaRPr/>
          </a:p>
        </p:txBody>
      </p:sp>
      <p:sp>
        <p:nvSpPr>
          <p:cNvPr id="179" name="Google Shape;179;p20"/>
          <p:cNvSpPr txBox="1"/>
          <p:nvPr/>
        </p:nvSpPr>
        <p:spPr>
          <a:xfrm>
            <a:off x="571500" y="571500"/>
            <a:ext cx="1160145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7. Nástroje pro </a:t>
            </a:r>
            <a:r>
              <a:rPr b="0" i="0" lang="en-US" sz="3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Produktivitu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4" name="Google Shape;18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1"/>
          <p:cNvSpPr/>
          <p:nvPr/>
        </p:nvSpPr>
        <p:spPr>
          <a:xfrm>
            <a:off x="571500" y="1428750"/>
            <a:ext cx="11049000" cy="1314600"/>
          </a:xfrm>
          <a:prstGeom prst="roundRect">
            <a:avLst>
              <a:gd fmla="val 8695" name="adj"/>
            </a:avLst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1"/>
          <p:cNvSpPr txBox="1"/>
          <p:nvPr/>
        </p:nvSpPr>
        <p:spPr>
          <a:xfrm>
            <a:off x="857250" y="1619250"/>
            <a:ext cx="104775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Inteligentní úložiště (Storage Sense)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Automaticky na pozadí čistí disk od balastu (vysypává starý koš, maže dočasné instalátory), čímž předchází hlášce "Nedostatek místa".</a:t>
            </a:r>
            <a:endParaRPr/>
          </a:p>
        </p:txBody>
      </p:sp>
      <p:sp>
        <p:nvSpPr>
          <p:cNvPr id="187" name="Google Shape;187;p21"/>
          <p:cNvSpPr/>
          <p:nvPr/>
        </p:nvSpPr>
        <p:spPr>
          <a:xfrm>
            <a:off x="571500" y="1428750"/>
            <a:ext cx="47700" cy="1314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1"/>
          <p:cNvSpPr/>
          <p:nvPr/>
        </p:nvSpPr>
        <p:spPr>
          <a:xfrm>
            <a:off x="571500" y="3095625"/>
            <a:ext cx="11049000" cy="1028700"/>
          </a:xfrm>
          <a:prstGeom prst="roundRect">
            <a:avLst>
              <a:gd fmla="val 11111" name="adj"/>
            </a:avLst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1"/>
          <p:cNvSpPr txBox="1"/>
          <p:nvPr/>
        </p:nvSpPr>
        <p:spPr>
          <a:xfrm>
            <a:off x="857250" y="3286125"/>
            <a:ext cx="104775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Ruční smazání dočasných souborů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Ukázali jsme si, kde systém bezpečně odstraní i několik gigabytů po obřích aktualizacích Windows.</a:t>
            </a:r>
            <a:endParaRPr/>
          </a:p>
        </p:txBody>
      </p:sp>
      <p:sp>
        <p:nvSpPr>
          <p:cNvPr id="190" name="Google Shape;190;p21"/>
          <p:cNvSpPr/>
          <p:nvPr/>
        </p:nvSpPr>
        <p:spPr>
          <a:xfrm>
            <a:off x="571500" y="3095625"/>
            <a:ext cx="47700" cy="10287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1"/>
          <p:cNvSpPr/>
          <p:nvPr/>
        </p:nvSpPr>
        <p:spPr>
          <a:xfrm>
            <a:off x="571500" y="4476750"/>
            <a:ext cx="11049000" cy="1028700"/>
          </a:xfrm>
          <a:prstGeom prst="roundRect">
            <a:avLst>
              <a:gd fmla="val 11111" name="adj"/>
            </a:avLst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1"/>
          <p:cNvSpPr txBox="1"/>
          <p:nvPr/>
        </p:nvSpPr>
        <p:spPr>
          <a:xfrm>
            <a:off x="857250" y="4667250"/>
            <a:ext cx="104775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Bod obnovení systému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Tzv. "Záchranná brzda". Než instalujete neznámý program, vytvoří se snímek konfigurace, do kterého se lze po havárii vráti.</a:t>
            </a:r>
            <a:endParaRPr/>
          </a:p>
        </p:txBody>
      </p:sp>
      <p:sp>
        <p:nvSpPr>
          <p:cNvPr id="193" name="Google Shape;193;p21"/>
          <p:cNvSpPr/>
          <p:nvPr/>
        </p:nvSpPr>
        <p:spPr>
          <a:xfrm>
            <a:off x="571500" y="4476750"/>
            <a:ext cx="47700" cy="10287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1"/>
          <p:cNvSpPr/>
          <p:nvPr/>
        </p:nvSpPr>
        <p:spPr>
          <a:xfrm>
            <a:off x="571500" y="5857875"/>
            <a:ext cx="11049000" cy="1028700"/>
          </a:xfrm>
          <a:prstGeom prst="roundRect">
            <a:avLst>
              <a:gd fmla="val 11111" name="adj"/>
            </a:avLst>
          </a:prstGeom>
          <a:solidFill>
            <a:srgbClr val="1E293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21"/>
          <p:cNvSpPr txBox="1"/>
          <p:nvPr/>
        </p:nvSpPr>
        <p:spPr>
          <a:xfrm>
            <a:off x="857250" y="6048375"/>
            <a:ext cx="10477500" cy="64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Správce zařízení</a:t>
            </a: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 Místo pro řešení problémů s hardwarem. Žlutý trojúhelník indikuje chybějící nebo poškozený "ovladač" (driver).</a:t>
            </a:r>
            <a:endParaRPr/>
          </a:p>
        </p:txBody>
      </p:sp>
      <p:sp>
        <p:nvSpPr>
          <p:cNvPr id="196" name="Google Shape;196;p21"/>
          <p:cNvSpPr/>
          <p:nvPr/>
        </p:nvSpPr>
        <p:spPr>
          <a:xfrm>
            <a:off x="571500" y="5857875"/>
            <a:ext cx="47700" cy="10287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21"/>
          <p:cNvSpPr txBox="1"/>
          <p:nvPr/>
        </p:nvSpPr>
        <p:spPr>
          <a:xfrm>
            <a:off x="571500" y="571500"/>
            <a:ext cx="116016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F8FAFC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8. Disky a </a:t>
            </a:r>
            <a:r>
              <a:rPr b="0" i="0" lang="en-US" sz="3750" u="none" cap="none" strike="noStrike">
                <a:solidFill>
                  <a:srgbClr val="38BDF8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Údržba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